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4" r:id="rId21"/>
    <p:sldId id="333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zorigt.u" initials="z" lastIdx="4" clrIdx="6">
    <p:extLst>
      <p:ext uri="{19B8F6BF-5375-455C-9EA6-DF929625EA0E}">
        <p15:presenceInfo xmlns:p15="http://schemas.microsoft.com/office/powerpoint/2012/main" userId="S-1-5-21-1600076259-853780607-954080419-29606" providerId="AD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B49CB"/>
    <a:srgbClr val="0948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85174"/>
  </p:normalViewPr>
  <p:slideViewPr>
    <p:cSldViewPr snapToGrid="0" snapToObjects="1">
      <p:cViewPr varScale="1">
        <p:scale>
          <a:sx n="69" d="100"/>
          <a:sy n="69" d="100"/>
        </p:scale>
        <p:origin x="48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origt.u\Downloads\2022%20KPI%20content%20tuluvlultiin%20mergejilten%20-Zorig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Accuracy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Sheet1!$B$8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Sheet1!$A$9:$A$12</c:f>
              <c:strCache>
                <c:ptCount val="4"/>
                <c:pt idx="0">
                  <c:v>LogReg</c:v>
                </c:pt>
                <c:pt idx="1">
                  <c:v>SVM </c:v>
                </c:pt>
                <c:pt idx="2">
                  <c:v>Tree</c:v>
                </c:pt>
                <c:pt idx="3">
                  <c:v>KNN</c:v>
                </c:pt>
              </c:strCache>
            </c:strRef>
          </c:cat>
          <c:val>
            <c:numRef>
              <c:f>Sheet1!$B$9:$B$12</c:f>
              <c:numCache>
                <c:formatCode>0.0%</c:formatCode>
                <c:ptCount val="4"/>
                <c:pt idx="0">
                  <c:v>0.84643000000000002</c:v>
                </c:pt>
                <c:pt idx="1">
                  <c:v>0.84821000000000002</c:v>
                </c:pt>
                <c:pt idx="2">
                  <c:v>0.88929000000000002</c:v>
                </c:pt>
                <c:pt idx="3">
                  <c:v>0.84821000000000002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8-408B-9238-BF41670CC7C3}"/>
            </c:ext>
          </c:extLst>
        </c:ser>
        <c:ser>
          <c:idx val="1"/>
          <c:order val="1"/>
          <c:tx>
            <c:strRef>
              <c:f>Sheet1!$C$8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Sheet1!$A$9:$A$12</c:f>
              <c:strCache>
                <c:ptCount val="4"/>
                <c:pt idx="0">
                  <c:v>LogReg</c:v>
                </c:pt>
                <c:pt idx="1">
                  <c:v>SVM </c:v>
                </c:pt>
                <c:pt idx="2">
                  <c:v>Tree</c:v>
                </c:pt>
                <c:pt idx="3">
                  <c:v>KNN</c:v>
                </c:pt>
              </c:strCache>
            </c:strRef>
          </c:cat>
          <c:val>
            <c:numRef>
              <c:f>Sheet1!$C$9:$C$12</c:f>
              <c:numCache>
                <c:formatCode>0.0%</c:formatCode>
                <c:ptCount val="4"/>
                <c:pt idx="0">
                  <c:v>0.83333000000000002</c:v>
                </c:pt>
                <c:pt idx="1">
                  <c:v>0.83333000000000002</c:v>
                </c:pt>
                <c:pt idx="2">
                  <c:v>0.83333000000000002</c:v>
                </c:pt>
                <c:pt idx="3">
                  <c:v>0.83333000000000002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8-408B-9238-BF41670CC7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4912351"/>
        <c:axId val="1970432863"/>
      </c:barChart>
      <c:catAx>
        <c:axId val="184491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0432863"/>
        <c:crosses val="autoZero"/>
        <c:auto val="1"/>
        <c:lblAlgn val="ctr"/>
        <c:lblOffset val="100"/>
        <c:noMultiLvlLbl val="0"/>
      </c:catAx>
      <c:valAx>
        <c:axId val="1970432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4912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22-07-13T15:20:16.324" idx="1">
    <p:pos x="5216" y="1327"/>
    <p:text>:At the Lagrange points the gravitational forces of the two large bodies cancel out in such a way that a small object placed in orbit there is in equilibrium relative to the center of mass of the large bodies. L1 is one such point between the sun and the earth [5]</p:text>
    <p:extLst>
      <p:ext uri="{C676402C-5697-4E1C-873F-D02D1690AC5C}">
        <p15:threadingInfo xmlns:p15="http://schemas.microsoft.com/office/powerpoint/2012/main" timeZoneBias="-480"/>
      </p:ext>
    </p:extLst>
  </p:cm>
  <p:cm authorId="7" dt="2022-07-13T15:20:19.799" idx="2">
    <p:pos x="10" y="10"/>
    <p:text>It is a circular geosynchronous orbit 35,786 kilometres (22,236 miles) above Earth's equator and following the direction of Earth's rotation</p:text>
    <p:extLst>
      <p:ext uri="{C676402C-5697-4E1C-873F-D02D1690AC5C}">
        <p15:threadingInfo xmlns:p15="http://schemas.microsoft.com/office/powerpoint/2012/main" timeZoneBias="-480"/>
      </p:ext>
    </p:extLst>
  </p:cm>
  <p:cm authorId="7" dt="2022-07-13T15:20:56.155" idx="3">
    <p:pos x="146" y="146"/>
    <p:text>A highly elliptical orbit, is an elliptic orbit with high eccentricity, usually referring to one around Earth</p:text>
    <p:extLst>
      <p:ext uri="{C676402C-5697-4E1C-873F-D02D1690AC5C}">
        <p15:threadingInfo xmlns:p15="http://schemas.microsoft.com/office/powerpoint/2012/main" timeZoneBias="-480"/>
      </p:ext>
    </p:extLst>
  </p:cm>
  <p:cm authorId="7" dt="2022-07-13T15:21:13.548" idx="4">
    <p:pos x="282" y="282"/>
    <p:text>It is a Sun-synchronous orbit also called a heliosynchronous orbit is a nearly polar orbit around a planet, in which the satellite passes over any given point of the planet's surface at the same local mean solar time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40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6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vveGoth/IBM-data-science-capstone-SpaceX/blob/main/spacex_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vveGoth/IBM-data-science-capstone-SpaceX/blob/main/EDA_space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vveGoth/IBM-data-science-capstone-SpaceX/blob/main/spacex_dat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vveGoth/IBM-data-science-capstone-SpaceX/blob/main/Folium_spacex_map_build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vveGoth/IBM-data-science-capstone-SpaceX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vveGoth/IBM-data-science-capstone-SpaceX/blob/main/SpaceX_Machine%20Learning%20Prediction_Part_5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ravveGoth/IBM-data-science-capstone-SpaceX/blob/main/SpaceX_Machine%20Learning%20Prediction_Part_5%20(1).ipynb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vveGoth/IBM-data-science-capstone-SpaceX/blob/main/data_collection_space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vveGoth/IBM-data-science-capstone-SpaceX/blob/main/webscraping_space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Zorigt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Udaanjargal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2022/07/10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3382" y="4067774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explored using pandas library to determine what label would be suitable for a supervised ML model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data normalization it was possible to extract outcomes as either 0 (failure) and 1(success) 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notebook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70011" y="1872867"/>
            <a:ext cx="2546066" cy="1850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3382" y="2613617"/>
            <a:ext cx="258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badi" panose="020B0604020104020204"/>
              </a:rPr>
              <a:t>EDA to find patterns</a:t>
            </a:r>
            <a:endParaRPr lang="en-US" dirty="0">
              <a:solidFill>
                <a:schemeClr val="bg1"/>
              </a:solidFill>
              <a:latin typeface="Abadi" panose="020B0604020104020204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16077" y="2798283"/>
            <a:ext cx="1079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395730" y="1905916"/>
            <a:ext cx="2546066" cy="1850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03355" y="2475117"/>
            <a:ext cx="200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badi" panose="020B0604020104020204"/>
              </a:rPr>
              <a:t>Determine training labels</a:t>
            </a:r>
            <a:endParaRPr lang="en-US" dirty="0">
              <a:solidFill>
                <a:schemeClr val="bg1"/>
              </a:solidFill>
              <a:latin typeface="Abadi" panose="020B060402010402020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021449" y="1898573"/>
            <a:ext cx="2546066" cy="1850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41796" y="2798282"/>
            <a:ext cx="1079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70984" y="2396161"/>
            <a:ext cx="2005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badi" panose="020B0604020104020204"/>
              </a:rPr>
              <a:t>Normalization and creation of training labels</a:t>
            </a:r>
            <a:endParaRPr lang="en-US" dirty="0">
              <a:solidFill>
                <a:schemeClr val="bg1"/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 smtClean="0">
                <a:latin typeface="Abadi" panose="020B0604020104020204"/>
              </a:rPr>
              <a:t>To find a pattern and relevant columns and values that will be used for the ML model:</a:t>
            </a:r>
          </a:p>
          <a:p>
            <a:pPr lvl="1"/>
            <a:r>
              <a:rPr lang="en-US" sz="1800" dirty="0" smtClean="0">
                <a:latin typeface="Abadi" panose="020B0604020104020204"/>
              </a:rPr>
              <a:t>Scatter plots were used to find relationships between launch site, number of </a:t>
            </a:r>
            <a:r>
              <a:rPr lang="en-US" sz="1800" dirty="0" err="1" smtClean="0">
                <a:latin typeface="Abadi" panose="020B0604020104020204"/>
              </a:rPr>
              <a:t>flights,orbit</a:t>
            </a:r>
            <a:r>
              <a:rPr lang="en-US" sz="1800" dirty="0" smtClean="0">
                <a:latin typeface="Abadi" panose="020B0604020104020204"/>
              </a:rPr>
              <a:t> and payload of the rocket.</a:t>
            </a:r>
          </a:p>
          <a:p>
            <a:pPr lvl="1"/>
            <a:r>
              <a:rPr lang="en-US" sz="1800" dirty="0" smtClean="0">
                <a:latin typeface="Abadi" panose="020B0604020104020204"/>
              </a:rPr>
              <a:t>Line chart was used for determining how successful over the years the rocket landings have become </a:t>
            </a:r>
          </a:p>
          <a:p>
            <a:endParaRPr lang="en-US" sz="1600" dirty="0" smtClean="0">
              <a:latin typeface="Abadi" panose="020B0604020104020204"/>
              <a:hlinkClick r:id="rId3"/>
            </a:endParaRPr>
          </a:p>
          <a:p>
            <a:endParaRPr lang="en-US" sz="1600" dirty="0">
              <a:latin typeface="Abadi" panose="020B0604020104020204"/>
              <a:hlinkClick r:id="rId3"/>
            </a:endParaRPr>
          </a:p>
          <a:p>
            <a:endParaRPr lang="en-US" sz="1600" dirty="0" smtClean="0">
              <a:latin typeface="Abadi" panose="020B0604020104020204"/>
              <a:hlinkClick r:id="rId3"/>
            </a:endParaRPr>
          </a:p>
          <a:p>
            <a:endParaRPr lang="en-US" sz="1600" dirty="0">
              <a:latin typeface="Abadi" panose="020B0604020104020204"/>
              <a:hlinkClick r:id="rId3"/>
            </a:endParaRPr>
          </a:p>
          <a:p>
            <a:endParaRPr lang="en-US" sz="1600" dirty="0" smtClean="0">
              <a:latin typeface="Abadi" panose="020B0604020104020204"/>
              <a:hlinkClick r:id="rId3"/>
            </a:endParaRPr>
          </a:p>
          <a:p>
            <a:endParaRPr lang="en-US" sz="1600" dirty="0">
              <a:latin typeface="Abadi" panose="020B0604020104020204"/>
              <a:hlinkClick r:id="rId3"/>
            </a:endParaRPr>
          </a:p>
          <a:p>
            <a:r>
              <a:rPr lang="en-US" sz="1600" dirty="0" smtClean="0">
                <a:latin typeface="Abadi" panose="020B0604020104020204"/>
                <a:hlinkClick r:id="rId3"/>
              </a:rPr>
              <a:t>EDA </a:t>
            </a:r>
            <a:r>
              <a:rPr lang="en-US" sz="1600" dirty="0" smtClean="0">
                <a:latin typeface="Abadi" panose="020B0604020104020204"/>
                <a:hlinkClick r:id="rId3"/>
              </a:rPr>
              <a:t>visualization notebook</a:t>
            </a:r>
            <a:endParaRPr lang="en-US" sz="1600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 smtClean="0">
                <a:latin typeface="Abadi" panose="020B0604020104020204"/>
              </a:rPr>
              <a:t>Following insights were drawn using SQL on our Data frame:</a:t>
            </a:r>
          </a:p>
          <a:p>
            <a:pPr lvl="1"/>
            <a:r>
              <a:rPr lang="en-US" dirty="0" smtClean="0"/>
              <a:t>Name of launch sites and </a:t>
            </a:r>
            <a:r>
              <a:rPr lang="en-US" dirty="0" smtClean="0"/>
              <a:t>a sample </a:t>
            </a:r>
            <a:r>
              <a:rPr lang="en-US" dirty="0" smtClean="0"/>
              <a:t>of launch records for each site</a:t>
            </a:r>
          </a:p>
          <a:p>
            <a:pPr lvl="1"/>
            <a:r>
              <a:rPr lang="en-US" dirty="0" smtClean="0"/>
              <a:t>Sum and average of payloads launched</a:t>
            </a:r>
          </a:p>
          <a:p>
            <a:pPr lvl="1"/>
            <a:r>
              <a:rPr lang="en-US" dirty="0" smtClean="0"/>
              <a:t>List of boosters with certain payloads and maximum payloads</a:t>
            </a:r>
          </a:p>
          <a:p>
            <a:pPr lvl="1"/>
            <a:r>
              <a:rPr lang="en-US" dirty="0" smtClean="0"/>
              <a:t>List of successful and failed mission outcomes</a:t>
            </a:r>
          </a:p>
          <a:p>
            <a:pPr lvl="1"/>
            <a:r>
              <a:rPr lang="en-US" dirty="0" smtClean="0"/>
              <a:t>List of failed missions and their parameters</a:t>
            </a:r>
          </a:p>
          <a:p>
            <a:endParaRPr lang="en-US" sz="1600" dirty="0" smtClean="0">
              <a:latin typeface="Abadi" panose="020B0604020104020204"/>
              <a:hlinkClick r:id="rId3"/>
            </a:endParaRPr>
          </a:p>
          <a:p>
            <a:endParaRPr lang="en-US" sz="1600" dirty="0">
              <a:latin typeface="Abadi" panose="020B0604020104020204"/>
              <a:hlinkClick r:id="rId3"/>
            </a:endParaRPr>
          </a:p>
          <a:p>
            <a:endParaRPr lang="en-US" sz="1600" dirty="0" smtClean="0">
              <a:latin typeface="Abadi" panose="020B0604020104020204"/>
              <a:hlinkClick r:id="rId3"/>
            </a:endParaRPr>
          </a:p>
          <a:p>
            <a:endParaRPr lang="en-US" sz="1600" dirty="0">
              <a:latin typeface="Abadi" panose="020B0604020104020204"/>
              <a:hlinkClick r:id="rId3"/>
            </a:endParaRPr>
          </a:p>
          <a:p>
            <a:r>
              <a:rPr lang="en-US" sz="1600" dirty="0" smtClean="0">
                <a:latin typeface="Abadi" panose="020B0604020104020204"/>
                <a:hlinkClick r:id="rId3"/>
              </a:rPr>
              <a:t>SQL </a:t>
            </a:r>
            <a:r>
              <a:rPr lang="en-US" sz="1600" dirty="0" smtClean="0">
                <a:latin typeface="Abadi" panose="020B0604020104020204"/>
                <a:hlinkClick r:id="rId3"/>
              </a:rPr>
              <a:t>notebook</a:t>
            </a:r>
            <a:endParaRPr lang="en-US" sz="1600" dirty="0" smtClean="0">
              <a:latin typeface="Abadi" panose="020B0604020104020204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map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built with Folium to see if there were any location based factors for landing successes. Following objects were added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ircles and markers (To indicate where missions took place)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 markers in green and red (To show which sites had more successful and failed missions)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lines (to indicate distances between launch sites and landmarks like the beach, railroads and so forth)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r>
              <a:rPr lang="en-US" sz="1600" dirty="0" smtClean="0">
                <a:latin typeface="Abadi" panose="020B0604020104020204"/>
                <a:hlinkClick r:id="rId3"/>
              </a:rPr>
              <a:t>Foliu</a:t>
            </a:r>
            <a:r>
              <a:rPr lang="en-US" sz="1600" dirty="0" smtClean="0">
                <a:latin typeface="Abadi" panose="020B0604020104020204"/>
                <a:hlinkClick r:id="rId3"/>
              </a:rPr>
              <a:t>m map notebook</a:t>
            </a:r>
            <a:endParaRPr lang="en-US" sz="3200" dirty="0">
              <a:latin typeface="Abadi" panose="020B0604020104020204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dashboard includes: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selector for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slider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for the success rate of missions per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show the relationship between payload mass, booster version, and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dashboard provides a clearer view on how sites, payload mass and booster versions affect the success rate for the mission</a:t>
            </a:r>
          </a:p>
          <a:p>
            <a:endParaRPr lang="en-US" dirty="0" smtClean="0"/>
          </a:p>
          <a:p>
            <a:r>
              <a:rPr lang="en-US" sz="1600" dirty="0" smtClean="0">
                <a:hlinkClick r:id="rId3"/>
              </a:rPr>
              <a:t>Plotly dash Dashboard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independent variables chosen and the values normalized we used 4 classification models to predict the next success rate of a mission: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training process: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dirty="0" smtClean="0">
              <a:latin typeface="Abadi" panose="020B0604020104020204"/>
            </a:endParaRPr>
          </a:p>
          <a:p>
            <a:endParaRPr lang="en-US" sz="1600" dirty="0">
              <a:latin typeface="Abadi" panose="020B0604020104020204"/>
            </a:endParaRPr>
          </a:p>
          <a:p>
            <a:r>
              <a:rPr lang="en-US" sz="1600" dirty="0" smtClean="0">
                <a:latin typeface="Abadi" panose="020B0604020104020204"/>
                <a:hlinkClick r:id="rId3"/>
              </a:rPr>
              <a:t>Classifier models notebook</a:t>
            </a:r>
            <a:endParaRPr lang="en-US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16001" y="4341244"/>
            <a:ext cx="2053088" cy="960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68399" y="4452203"/>
            <a:ext cx="1958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badi" panose="020B0604020104020204"/>
              </a:rPr>
              <a:t>Transform and split data into training and test parts</a:t>
            </a:r>
            <a:endParaRPr lang="en-US" sz="1400" dirty="0">
              <a:solidFill>
                <a:schemeClr val="bg1"/>
              </a:solidFill>
              <a:latin typeface="Abadi" panose="020B0604020104020204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69089" y="4812452"/>
            <a:ext cx="606984" cy="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684932" y="4356893"/>
            <a:ext cx="1945631" cy="960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85781" y="4559925"/>
            <a:ext cx="195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badi" panose="020B0604020104020204"/>
              </a:rPr>
              <a:t>Fit and train the 4 classification models</a:t>
            </a:r>
            <a:endParaRPr lang="en-US" sz="1400" dirty="0">
              <a:solidFill>
                <a:schemeClr val="bg1"/>
              </a:solidFill>
              <a:latin typeface="Abadi" panose="020B060402010402020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63115" y="4381733"/>
            <a:ext cx="2050848" cy="960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609434" y="4513758"/>
            <a:ext cx="1958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badi" panose="020B0604020104020204"/>
              </a:rPr>
              <a:t>Test</a:t>
            </a:r>
            <a:endParaRPr lang="en-US" sz="1400" dirty="0">
              <a:solidFill>
                <a:schemeClr val="bg1"/>
              </a:solidFill>
              <a:latin typeface="Abadi" panose="020B0604020104020204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630563" y="4794559"/>
            <a:ext cx="732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34878" y="4467852"/>
            <a:ext cx="1958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badi" panose="020B0604020104020204"/>
              </a:rPr>
              <a:t>Test the models with the testing portion of the data</a:t>
            </a:r>
            <a:endParaRPr lang="en-US" sz="1400" dirty="0">
              <a:solidFill>
                <a:schemeClr val="bg1"/>
              </a:solidFill>
              <a:latin typeface="Abadi" panose="020B0604020104020204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413963" y="4790827"/>
            <a:ext cx="732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9142785" y="4357721"/>
            <a:ext cx="2050848" cy="960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189154" y="4384970"/>
            <a:ext cx="1958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badi" panose="020B0604020104020204"/>
              </a:rPr>
              <a:t>Check the accuracy score for each model and choose the most accurate one</a:t>
            </a:r>
            <a:endParaRPr lang="en-US" sz="1400" dirty="0">
              <a:solidFill>
                <a:schemeClr val="bg1"/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success rates improve over the years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weight-wise most successful missions are in the range of 2K-6K kg’s with the mean Falcon 9 payload being ~2.5K kg’s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flights were done the better the success rate was, but the data doesn’t explain why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43" y="4090411"/>
            <a:ext cx="3409950" cy="233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60" y="4071361"/>
            <a:ext cx="3631623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013010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launches were done in the east coast Florida.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launches were done in Cape Canaveral Space Force Station but the launches near Kennedy Parkway were more successful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6" y="3223490"/>
            <a:ext cx="5115604" cy="2703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15" y="3223491"/>
            <a:ext cx="5675168" cy="27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13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Due to the small size of the data all the models yielded same test accuracy of 83.33%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Decision Tree model showed a bit higher accuracy than the others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939156"/>
              </p:ext>
            </p:extLst>
          </p:nvPr>
        </p:nvGraphicFramePr>
        <p:xfrm>
          <a:off x="3417453" y="3504827"/>
          <a:ext cx="4858327" cy="289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8227">
                  <a:extLst>
                    <a:ext uri="{9D8B030D-6E8A-4147-A177-3AD203B41FA5}">
                      <a16:colId xmlns:a16="http://schemas.microsoft.com/office/drawing/2014/main" val="3034082559"/>
                    </a:ext>
                  </a:extLst>
                </a:gridCol>
                <a:gridCol w="1518227">
                  <a:extLst>
                    <a:ext uri="{9D8B030D-6E8A-4147-A177-3AD203B41FA5}">
                      <a16:colId xmlns:a16="http://schemas.microsoft.com/office/drawing/2014/main" val="1024681062"/>
                    </a:ext>
                  </a:extLst>
                </a:gridCol>
                <a:gridCol w="1821873">
                  <a:extLst>
                    <a:ext uri="{9D8B030D-6E8A-4147-A177-3AD203B41FA5}">
                      <a16:colId xmlns:a16="http://schemas.microsoft.com/office/drawing/2014/main" val="265671810"/>
                    </a:ext>
                  </a:extLst>
                </a:gridCol>
              </a:tblGrid>
              <a:tr h="5781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Model</a:t>
                      </a:r>
                      <a:endParaRPr lang="en-US" sz="40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Accuracy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badi" panose="020B0604020104020204"/>
                        </a:rPr>
                        <a:t>Test Accuracy</a:t>
                      </a:r>
                      <a:endParaRPr lang="en-US" sz="18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89602235"/>
                  </a:ext>
                </a:extLst>
              </a:tr>
              <a:tr h="5781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  <a:latin typeface="Abadi" panose="020B0604020104020204"/>
                        </a:rPr>
                        <a:t>LogReg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badi" panose="020B0604020104020204"/>
                        </a:rPr>
                        <a:t>84.6%</a:t>
                      </a:r>
                      <a:endParaRPr lang="en-US" sz="18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badi" panose="020B0604020104020204"/>
                        </a:rPr>
                        <a:t>83.3%</a:t>
                      </a:r>
                      <a:endParaRPr lang="en-US" sz="18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04170549"/>
                  </a:ext>
                </a:extLst>
              </a:tr>
              <a:tr h="5781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SVM 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84.8%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badi" panose="020B0604020104020204"/>
                        </a:rPr>
                        <a:t>83.3%</a:t>
                      </a:r>
                      <a:endParaRPr lang="en-US" sz="18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0419534"/>
                  </a:ext>
                </a:extLst>
              </a:tr>
              <a:tr h="5781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badi" panose="020B0604020104020204"/>
                        </a:rPr>
                        <a:t>Tree</a:t>
                      </a:r>
                      <a:endParaRPr lang="en-US" sz="18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88.9%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83.3%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10007576"/>
                  </a:ext>
                </a:extLst>
              </a:tr>
              <a:tr h="5781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badi" panose="020B0604020104020204"/>
                        </a:rPr>
                        <a:t>KNN</a:t>
                      </a:r>
                      <a:endParaRPr lang="en-US" sz="18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badi" panose="020B0604020104020204"/>
                        </a:rPr>
                        <a:t>84.8%</a:t>
                      </a:r>
                      <a:endParaRPr lang="en-US" sz="18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83.3%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99441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59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54" y="1712895"/>
            <a:ext cx="4136836" cy="3783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88531" y="1712895"/>
            <a:ext cx="4976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badi" panose="020B06040201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badi" panose="020B0604020104020204"/>
              </a:rPr>
              <a:t>Most launches occur at the CCAFS SCL – 40 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badi" panose="020B06040201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badi" panose="020B0604020104020204"/>
              </a:rPr>
              <a:t>It can be observed that the other 2 launch sites have fewer but better success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badi" panose="020B0604020104020204"/>
              </a:rPr>
              <a:t>The more flights taken the better the success rate at all launch sites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4254" y="6025573"/>
            <a:ext cx="42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" panose="020B0604020104020204"/>
              </a:rPr>
              <a:t>* 1 = success, 0 = failure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34846" y="1689433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have a payload mass range of 2K-6K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more than 10K kilograms are most successful but they were rarely launched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689433"/>
            <a:ext cx="5747205" cy="33927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4254" y="6025573"/>
            <a:ext cx="42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" panose="020B0604020104020204"/>
              </a:rPr>
              <a:t>* 1 = success, 0 = failure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12741" y="1725979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successful orbits are: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2" y="1725979"/>
            <a:ext cx="5131960" cy="352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53005" y="165084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orbit types show that the more flights the more successful the landing will be except GTO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763858"/>
            <a:ext cx="574334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53373" y="179027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/>
              </a:rPr>
              <a:t>With heavy </a:t>
            </a:r>
            <a:r>
              <a:rPr lang="en-US" sz="2000" dirty="0" smtClean="0">
                <a:latin typeface="Abadi" panose="020B0604020104020204"/>
              </a:rPr>
              <a:t>payloads, </a:t>
            </a:r>
            <a:r>
              <a:rPr lang="en-US" sz="2000" dirty="0">
                <a:latin typeface="Abadi" panose="020B0604020104020204"/>
              </a:rPr>
              <a:t>the successful landing or positive landing rate </a:t>
            </a:r>
            <a:r>
              <a:rPr lang="en-US" sz="2000" dirty="0" smtClean="0">
                <a:latin typeface="Abadi" panose="020B0604020104020204"/>
              </a:rPr>
              <a:t>is </a:t>
            </a:r>
            <a:r>
              <a:rPr lang="en-US" sz="2000" dirty="0">
                <a:latin typeface="Abadi" panose="020B0604020104020204"/>
              </a:rPr>
              <a:t>more for Polar</a:t>
            </a:r>
            <a:r>
              <a:rPr lang="en-US" sz="2000" dirty="0" smtClean="0">
                <a:latin typeface="Abadi" panose="020B0604020104020204"/>
              </a:rPr>
              <a:t>, LEO, </a:t>
            </a:r>
            <a:r>
              <a:rPr lang="en-US" sz="2000" dirty="0">
                <a:latin typeface="Abadi" panose="020B0604020104020204"/>
              </a:rPr>
              <a:t>and ISS</a:t>
            </a:r>
            <a:r>
              <a:rPr lang="en-US" sz="2000" dirty="0" smtClean="0"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latin typeface="Abadi" panose="020B0604020104020204"/>
              </a:rPr>
              <a:t>However</a:t>
            </a:r>
            <a:r>
              <a:rPr lang="en-US" sz="2000" dirty="0">
                <a:latin typeface="Abadi" panose="020B0604020104020204"/>
              </a:rPr>
              <a:t>, we cannot distinguish this well for GTO as both positive landing rate and negative landing(unsuccessful mission) are here</a:t>
            </a:r>
            <a:r>
              <a:rPr lang="en-US" sz="2000" dirty="0">
                <a:latin typeface="Abadi" panose="020B0604020104020204"/>
              </a:rPr>
              <a:t>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9" y="1685246"/>
            <a:ext cx="6002635" cy="39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53373" y="168631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the years go the more successful the launches are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Doesn’t really tell much other than that modern technology is more reliable than it used to be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37" y="1686316"/>
            <a:ext cx="5905707" cy="40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44765544"/>
              </p:ext>
            </p:extLst>
          </p:nvPr>
        </p:nvGraphicFramePr>
        <p:xfrm>
          <a:off x="841931" y="1767156"/>
          <a:ext cx="2733476" cy="2784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3476">
                  <a:extLst>
                    <a:ext uri="{9D8B030D-6E8A-4147-A177-3AD203B41FA5}">
                      <a16:colId xmlns:a16="http://schemas.microsoft.com/office/drawing/2014/main" val="2344834480"/>
                    </a:ext>
                  </a:extLst>
                </a:gridCol>
              </a:tblGrid>
              <a:tr h="55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smtClean="0">
                          <a:solidFill>
                            <a:srgbClr val="0B49CB"/>
                          </a:solidFill>
                          <a:effectLst/>
                          <a:latin typeface="Abadi" panose="020B0604020104020204"/>
                        </a:rPr>
                        <a:t>Launch</a:t>
                      </a:r>
                      <a:r>
                        <a:rPr lang="en-US" sz="1800" u="none" strike="noStrike" baseline="0" dirty="0" smtClean="0">
                          <a:solidFill>
                            <a:srgbClr val="0B49CB"/>
                          </a:solidFill>
                          <a:effectLst/>
                          <a:latin typeface="Abadi" panose="020B0604020104020204"/>
                        </a:rPr>
                        <a:t> Sites</a:t>
                      </a:r>
                      <a:endParaRPr lang="en-US" sz="1800" b="1" i="0" u="none" strike="noStrike" dirty="0">
                        <a:solidFill>
                          <a:srgbClr val="0B49CB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3858820"/>
                  </a:ext>
                </a:extLst>
              </a:tr>
              <a:tr h="55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CCAFS LC-40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0199770"/>
                  </a:ext>
                </a:extLst>
              </a:tr>
              <a:tr h="55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VAFB SLC-4E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7537435"/>
                  </a:ext>
                </a:extLst>
              </a:tr>
              <a:tr h="55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KSC LC-39A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3409372"/>
                  </a:ext>
                </a:extLst>
              </a:tr>
              <a:tr h="55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CCAFS SLC-40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945354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5013789"/>
            <a:ext cx="948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badi" panose="020B0604020104020204"/>
              </a:rPr>
              <a:t>Obtained from the data by extracting unique names from the column ‘</a:t>
            </a:r>
            <a:r>
              <a:rPr lang="en-US" dirty="0" err="1" smtClean="0">
                <a:latin typeface="Abadi" panose="020B0604020104020204"/>
              </a:rPr>
              <a:t>Launch_Site</a:t>
            </a:r>
            <a:r>
              <a:rPr lang="en-US" dirty="0" smtClean="0">
                <a:latin typeface="Abadi" panose="020B0604020104020204"/>
              </a:rPr>
              <a:t>’</a:t>
            </a:r>
            <a:endParaRPr lang="en-US" dirty="0"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508307"/>
            <a:ext cx="9745589" cy="11118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Sample data of Cape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Canaver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93130"/>
              </p:ext>
            </p:extLst>
          </p:nvPr>
        </p:nvGraphicFramePr>
        <p:xfrm>
          <a:off x="770007" y="1530848"/>
          <a:ext cx="10613763" cy="378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560">
                  <a:extLst>
                    <a:ext uri="{9D8B030D-6E8A-4147-A177-3AD203B41FA5}">
                      <a16:colId xmlns:a16="http://schemas.microsoft.com/office/drawing/2014/main" val="584866767"/>
                    </a:ext>
                  </a:extLst>
                </a:gridCol>
                <a:gridCol w="1426273">
                  <a:extLst>
                    <a:ext uri="{9D8B030D-6E8A-4147-A177-3AD203B41FA5}">
                      <a16:colId xmlns:a16="http://schemas.microsoft.com/office/drawing/2014/main" val="2578157229"/>
                    </a:ext>
                  </a:extLst>
                </a:gridCol>
                <a:gridCol w="950848">
                  <a:extLst>
                    <a:ext uri="{9D8B030D-6E8A-4147-A177-3AD203B41FA5}">
                      <a16:colId xmlns:a16="http://schemas.microsoft.com/office/drawing/2014/main" val="2399395319"/>
                    </a:ext>
                  </a:extLst>
                </a:gridCol>
                <a:gridCol w="950848">
                  <a:extLst>
                    <a:ext uri="{9D8B030D-6E8A-4147-A177-3AD203B41FA5}">
                      <a16:colId xmlns:a16="http://schemas.microsoft.com/office/drawing/2014/main" val="2172672925"/>
                    </a:ext>
                  </a:extLst>
                </a:gridCol>
                <a:gridCol w="950848">
                  <a:extLst>
                    <a:ext uri="{9D8B030D-6E8A-4147-A177-3AD203B41FA5}">
                      <a16:colId xmlns:a16="http://schemas.microsoft.com/office/drawing/2014/main" val="1493485391"/>
                    </a:ext>
                  </a:extLst>
                </a:gridCol>
                <a:gridCol w="774089">
                  <a:extLst>
                    <a:ext uri="{9D8B030D-6E8A-4147-A177-3AD203B41FA5}">
                      <a16:colId xmlns:a16="http://schemas.microsoft.com/office/drawing/2014/main" val="360395149"/>
                    </a:ext>
                  </a:extLst>
                </a:gridCol>
                <a:gridCol w="1519753">
                  <a:extLst>
                    <a:ext uri="{9D8B030D-6E8A-4147-A177-3AD203B41FA5}">
                      <a16:colId xmlns:a16="http://schemas.microsoft.com/office/drawing/2014/main" val="2742800965"/>
                    </a:ext>
                  </a:extLst>
                </a:gridCol>
                <a:gridCol w="950848">
                  <a:extLst>
                    <a:ext uri="{9D8B030D-6E8A-4147-A177-3AD203B41FA5}">
                      <a16:colId xmlns:a16="http://schemas.microsoft.com/office/drawing/2014/main" val="4125201005"/>
                    </a:ext>
                  </a:extLst>
                </a:gridCol>
                <a:gridCol w="950848">
                  <a:extLst>
                    <a:ext uri="{9D8B030D-6E8A-4147-A177-3AD203B41FA5}">
                      <a16:colId xmlns:a16="http://schemas.microsoft.com/office/drawing/2014/main" val="4197776169"/>
                    </a:ext>
                  </a:extLst>
                </a:gridCol>
                <a:gridCol w="950848">
                  <a:extLst>
                    <a:ext uri="{9D8B030D-6E8A-4147-A177-3AD203B41FA5}">
                      <a16:colId xmlns:a16="http://schemas.microsoft.com/office/drawing/2014/main" val="1539364827"/>
                    </a:ext>
                  </a:extLst>
                </a:gridCol>
              </a:tblGrid>
              <a:tr h="487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Date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Time (UTC)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Booster_Version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Launch_Site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Payload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PAYLOAD_MASS__KG_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Orbit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Customer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Mission_Outcome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Landing_Outcome</a:t>
                      </a:r>
                      <a:endParaRPr lang="en-US" sz="10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16623"/>
                  </a:ext>
                </a:extLst>
              </a:tr>
              <a:tr h="974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4/6/2010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18:45:00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F9 v1.0 B0003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CCAFS LC-40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Dragon Spacecraft Qualification Unit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LEO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SpaceX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Success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Failure (parachute)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8565507"/>
                  </a:ext>
                </a:extLst>
              </a:tr>
              <a:tr h="9740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8/12/2010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15:43:00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F9 v1.0 B0004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CCAFS LC-40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Dragon demo flight C1, two CubeSats, barrel of...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LEO (ISS)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NASA (COTS) NRO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Success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Failure (parachute)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6883292"/>
                  </a:ext>
                </a:extLst>
              </a:tr>
              <a:tr h="4870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22-05-2012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7:44:00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F9 v1.0 B0005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Abadi" panose="020B0604020104020204"/>
                        </a:rPr>
                        <a:t>CCAFS LC-40</a:t>
                      </a:r>
                      <a:endParaRPr lang="en-US" sz="12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Dragon demo flight C2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525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LEO (ISS)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NASA (COTS)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Success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No attempt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3461931"/>
                  </a:ext>
                </a:extLst>
              </a:tr>
              <a:tr h="4311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8/10/2012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0:35:00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F9 v1.0 B0006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CCAFS LC-40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SpaceX CRS-1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500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LEO (ISS)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NASA (CRS)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Success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No attempt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3783840"/>
                  </a:ext>
                </a:extLst>
              </a:tr>
              <a:tr h="4311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1/3/2013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15:10:00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F9 v1.0 B0007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CCAFS LC-40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SpaceX CRS-2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Abadi" panose="020B0604020104020204"/>
                        </a:rPr>
                        <a:t>677</a:t>
                      </a:r>
                      <a:endParaRPr lang="en-US" sz="12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LEO (ISS)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NASA (CRS)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Abadi" panose="020B0604020104020204"/>
                        </a:rPr>
                        <a:t>Success</a:t>
                      </a:r>
                      <a:endParaRPr lang="en-US" sz="12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Abadi" panose="020B0604020104020204"/>
                        </a:rPr>
                        <a:t>No attempt</a:t>
                      </a:r>
                      <a:endParaRPr lang="en-US" sz="12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479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NASA is 48,213 kilograms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of “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column for rows with the value “NASA (CRS)”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is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/>
              <a:t>2534.66 kilograms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calculated average of the column “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for rows 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value “F9 v1.1”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97873"/>
            <a:ext cx="10499069" cy="42276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and web scraping of falconx9 launches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 and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Python libraries and SQL to clean, organize and explore the data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of the data was publicly sourced and enough to come to reasonable conclusions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 used to predict successful landings yielded an 83% accuracy.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 was in: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2017/05/01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the earliest date for the rows with “Success (ground pad)”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were extracted by filtering out distinct names of booster version that had “Success (drone ship)” and their Payload masses were between 4000 and 6000 kilograms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43299"/>
              </p:ext>
            </p:extLst>
          </p:nvPr>
        </p:nvGraphicFramePr>
        <p:xfrm>
          <a:off x="1042827" y="2558265"/>
          <a:ext cx="2799708" cy="23425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9708">
                  <a:extLst>
                    <a:ext uri="{9D8B030D-6E8A-4147-A177-3AD203B41FA5}">
                      <a16:colId xmlns:a16="http://schemas.microsoft.com/office/drawing/2014/main" val="2760294614"/>
                    </a:ext>
                  </a:extLst>
                </a:gridCol>
              </a:tblGrid>
              <a:tr h="543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Booster</a:t>
                      </a:r>
                      <a:r>
                        <a:rPr lang="en-US" sz="1800" u="none" strike="noStrike" baseline="0" dirty="0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 </a:t>
                      </a:r>
                      <a:r>
                        <a:rPr lang="en-US" sz="1800" u="none" strike="noStrike" dirty="0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Version</a:t>
                      </a:r>
                      <a:endParaRPr lang="en-US" sz="18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030153"/>
                  </a:ext>
                </a:extLst>
              </a:tr>
              <a:tr h="3558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FT B1022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9101271"/>
                  </a:ext>
                </a:extLst>
              </a:tr>
              <a:tr h="3558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FT B1026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1272967"/>
                  </a:ext>
                </a:extLst>
              </a:tr>
              <a:tr h="5436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FT B1021.2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7075468"/>
                  </a:ext>
                </a:extLst>
              </a:tr>
              <a:tr h="5436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FT B1031.2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1135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 of 102 mission outcomes: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 were successful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were failures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Counted all the rows grouped by the column “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01465" y="1829978"/>
            <a:ext cx="502919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Max payload mass: 15,600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Created a subquery for the maximum payload mass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right joined all booster versions that matched the value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8822"/>
              </p:ext>
            </p:extLst>
          </p:nvPr>
        </p:nvGraphicFramePr>
        <p:xfrm>
          <a:off x="770011" y="1792056"/>
          <a:ext cx="3133619" cy="4687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3619">
                  <a:extLst>
                    <a:ext uri="{9D8B030D-6E8A-4147-A177-3AD203B41FA5}">
                      <a16:colId xmlns:a16="http://schemas.microsoft.com/office/drawing/2014/main" val="1431307642"/>
                    </a:ext>
                  </a:extLst>
                </a:gridCol>
              </a:tblGrid>
              <a:tr h="8333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Booster Version</a:t>
                      </a:r>
                      <a:endParaRPr lang="en-US" sz="18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602508"/>
                  </a:ext>
                </a:extLst>
              </a:tr>
              <a:tr h="555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B1048.4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4317528"/>
                  </a:ext>
                </a:extLst>
              </a:tr>
              <a:tr h="555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B1049.4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9881596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B1051.3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6996052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B1056.4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1878917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B1048.5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8534307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B1051.4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0360190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B1049.5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6328573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B1060.2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5351884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B1058.3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9413344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B1051.6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8350145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B1060.3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6964055"/>
                  </a:ext>
                </a:extLst>
              </a:tr>
              <a:tr h="2188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B5 B1049.7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7772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ailed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drone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ship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 Failures in launch were recorded in 2015. Done by filtering the date by 2015 with “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 equaling “Failure (drone ship)”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10644"/>
              </p:ext>
            </p:extLst>
          </p:nvPr>
        </p:nvGraphicFramePr>
        <p:xfrm>
          <a:off x="1027407" y="2301411"/>
          <a:ext cx="3801446" cy="20753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0723">
                  <a:extLst>
                    <a:ext uri="{9D8B030D-6E8A-4147-A177-3AD203B41FA5}">
                      <a16:colId xmlns:a16="http://schemas.microsoft.com/office/drawing/2014/main" val="462354141"/>
                    </a:ext>
                  </a:extLst>
                </a:gridCol>
                <a:gridCol w="1900723">
                  <a:extLst>
                    <a:ext uri="{9D8B030D-6E8A-4147-A177-3AD203B41FA5}">
                      <a16:colId xmlns:a16="http://schemas.microsoft.com/office/drawing/2014/main" val="2195998426"/>
                    </a:ext>
                  </a:extLst>
                </a:gridCol>
              </a:tblGrid>
              <a:tr h="8894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Booster</a:t>
                      </a:r>
                      <a:r>
                        <a:rPr lang="en-US" sz="1800" u="none" strike="noStrike" baseline="0" dirty="0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 </a:t>
                      </a:r>
                      <a:r>
                        <a:rPr lang="en-US" sz="1800" u="none" strike="noStrike" dirty="0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Version</a:t>
                      </a:r>
                      <a:endParaRPr lang="en-US" sz="18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Launch</a:t>
                      </a:r>
                      <a:r>
                        <a:rPr lang="en-US" sz="1800" u="none" strike="noStrike" baseline="0" dirty="0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 </a:t>
                      </a:r>
                      <a:r>
                        <a:rPr lang="en-US" sz="1800" u="none" strike="noStrike" dirty="0" smtClean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Site</a:t>
                      </a:r>
                      <a:endParaRPr lang="en-US" sz="18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283320"/>
                  </a:ext>
                </a:extLst>
              </a:tr>
              <a:tr h="5929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F9 v1.1 B1012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CCAFS LC-40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6212778"/>
                  </a:ext>
                </a:extLst>
              </a:tr>
              <a:tr h="5929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badi" panose="020B0604020104020204"/>
                        </a:rPr>
                        <a:t>F9 v1.1 B1015</a:t>
                      </a:r>
                      <a:endParaRPr lang="en-US" sz="1800" b="0" i="0" u="none" strike="noStrike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CCAFS LC-40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63875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09025" y="1825625"/>
            <a:ext cx="380657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 2010/06/04 – 2017/03/20 out of the total outcomes successful landings were the most common.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245038"/>
              </p:ext>
            </p:extLst>
          </p:nvPr>
        </p:nvGraphicFramePr>
        <p:xfrm>
          <a:off x="892974" y="1521253"/>
          <a:ext cx="5168778" cy="4458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84389">
                  <a:extLst>
                    <a:ext uri="{9D8B030D-6E8A-4147-A177-3AD203B41FA5}">
                      <a16:colId xmlns:a16="http://schemas.microsoft.com/office/drawing/2014/main" val="571018053"/>
                    </a:ext>
                  </a:extLst>
                </a:gridCol>
                <a:gridCol w="2584389">
                  <a:extLst>
                    <a:ext uri="{9D8B030D-6E8A-4147-A177-3AD203B41FA5}">
                      <a16:colId xmlns:a16="http://schemas.microsoft.com/office/drawing/2014/main" val="1842527205"/>
                    </a:ext>
                  </a:extLst>
                </a:gridCol>
              </a:tblGrid>
              <a:tr h="6694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Landing Outcomes</a:t>
                      </a:r>
                      <a:endParaRPr lang="en-US" sz="18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rgbClr val="F2F4F8"/>
                          </a:solidFill>
                          <a:effectLst/>
                          <a:latin typeface="Abadi" panose="020B0604020104020204"/>
                        </a:rPr>
                        <a:t>COUNT</a:t>
                      </a:r>
                      <a:endParaRPr lang="en-US" sz="1800" b="1" i="0" u="none" strike="noStrike" dirty="0">
                        <a:solidFill>
                          <a:srgbClr val="F2F4F8"/>
                        </a:solidFill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>
                    <a:solidFill>
                      <a:srgbClr val="0B4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09887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Success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20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146049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No attempt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10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89018"/>
                  </a:ext>
                </a:extLst>
              </a:tr>
              <a:tr h="502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Success (drone ship)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8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1179234"/>
                  </a:ext>
                </a:extLst>
              </a:tr>
              <a:tr h="502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Success (ground pad)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6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8536351"/>
                  </a:ext>
                </a:extLst>
              </a:tr>
              <a:tr h="502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Failure (drone ship)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4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5894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Failure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3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42803682"/>
                  </a:ext>
                </a:extLst>
              </a:tr>
              <a:tr h="502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Controlled (ocean)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3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00761072"/>
                  </a:ext>
                </a:extLst>
              </a:tr>
              <a:tr h="502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Failure (parachute)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2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723423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No attempt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badi" panose="020B0604020104020204"/>
                        </a:rPr>
                        <a:t>1</a:t>
                      </a:r>
                      <a:endParaRPr lang="en-US" sz="1800" b="0" i="0" u="none" strike="noStrike" dirty="0">
                        <a:effectLst/>
                        <a:latin typeface="Abadi" panose="020B060402010402020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8776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795746"/>
            <a:ext cx="9745589" cy="459653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Launches were made near the coasts but were close to railroad networks and infrastructures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5" y="1395963"/>
            <a:ext cx="10408156" cy="42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5538" y="5804982"/>
            <a:ext cx="9745589" cy="706653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Green markers indicate success, red indicates failures</a:t>
            </a:r>
          </a:p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Has a high success rate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KSC LSC 39A site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36" y="1376047"/>
            <a:ext cx="9827491" cy="42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7636" y="5490755"/>
            <a:ext cx="8597827" cy="1153102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used launching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a not so high successful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CCAFC SLC 40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1" y="1468581"/>
            <a:ext cx="10159325" cy="42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1415" y="1602272"/>
            <a:ext cx="9909014" cy="3905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The commercial space age is here, companies are making space travel affordable for everyone. </a:t>
            </a:r>
            <a:endParaRPr lang="en-US" sz="2200" dirty="0" smtClean="0">
              <a:solidFill>
                <a:schemeClr val="tx1"/>
              </a:solidFill>
              <a:latin typeface="Abadi" panose="020B0604020104020204"/>
            </a:endParaRP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1800" dirty="0" smtClean="0">
                <a:solidFill>
                  <a:schemeClr val="tx1"/>
                </a:solidFill>
                <a:latin typeface="Abadi" panose="020B0604020104020204"/>
              </a:rPr>
              <a:t> saves up most of its costs by reusing the first stage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needs to determine: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makes the first rocket’s landing successful</a:t>
            </a:r>
          </a:p>
          <a:p>
            <a:pPr lvl="2"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Where, how and why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 a model that can successfully predict if the landing will be successful or not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8270" y="5024581"/>
            <a:ext cx="9745589" cy="1152381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seem to have effect on whether the launch will be successful or not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 by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7" y="1690255"/>
            <a:ext cx="10706802" cy="2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163127"/>
            <a:ext cx="10551583" cy="10138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= success, 0 =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site has 77% success rate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seems to be the ideal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outcomes for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1599539"/>
            <a:ext cx="10928584" cy="26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831882"/>
            <a:ext cx="10414662" cy="13450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version of boosters with a payload range of 2k-4k seems to be the most successful ones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mass vs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1598858"/>
            <a:ext cx="10809181" cy="34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564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4 models of forecasting were trained and tested.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Due to the small size of data, the 4 models don’t really have a difference when it came to tests but the Decision Tree model showed the most accuracy out of all the models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107973"/>
              </p:ext>
            </p:extLst>
          </p:nvPr>
        </p:nvGraphicFramePr>
        <p:xfrm>
          <a:off x="770011" y="1814946"/>
          <a:ext cx="5075381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3902" y="5532581"/>
            <a:ext cx="9477960" cy="894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Decision Tree Classifier model.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 problem with the model seems to be False positives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1" y="1479550"/>
            <a:ext cx="5114312" cy="38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983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site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seems to be the Ideal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landings will get more and more as time goes by (doesn’t mean much)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should be between 2000-6000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kgs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a booster similar with FT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classification model yielded the best accuracy but the data seems to be too small to make any meaningful decisions.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975402" y="1349454"/>
            <a:ext cx="10104817" cy="467611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2 sources: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5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5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(</a:t>
            </a: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https://api.spacexdata.com/v4</a:t>
            </a:r>
            <a:r>
              <a:rPr lang="en-US" sz="5600" dirty="0" smtClean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/</a:t>
            </a:r>
            <a:r>
              <a:rPr lang="en-US" sz="5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5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 </a:t>
            </a: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scraping (https://en.wikipedia.org/wiki/List_of_Falcon\_9\_and_Falcon_Heavy_launches)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Based on the raw data, categorization of the landing’s success was achieved for every site and rocket.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normalized and then built 4 models that were trained and tested for maximum accuracy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methods of data collection were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for: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pads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ranging from 2006 to 2020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a Wikipedia page of falcon9 landings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we obtained following data: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and location of the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of the cargo in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kgs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 and the outcome of the rocket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 smtClean="0">
                <a:hlinkClick r:id="rId3"/>
              </a:rPr>
              <a:t>Data collection notebook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28343" y="1961002"/>
            <a:ext cx="3172858" cy="1068637"/>
            <a:chOff x="7128343" y="1961002"/>
            <a:chExt cx="3172858" cy="1068637"/>
          </a:xfrm>
        </p:grpSpPr>
        <p:sp>
          <p:nvSpPr>
            <p:cNvPr id="2" name="Rounded Rectangle 1"/>
            <p:cNvSpPr/>
            <p:nvPr/>
          </p:nvSpPr>
          <p:spPr>
            <a:xfrm>
              <a:off x="7128343" y="1961002"/>
              <a:ext cx="3172858" cy="1068637"/>
            </a:xfrm>
            <a:prstGeom prst="roundRect">
              <a:avLst/>
            </a:prstGeom>
            <a:ln>
              <a:solidFill>
                <a:srgbClr val="0B49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93166" y="2137272"/>
              <a:ext cx="2793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Data request from </a:t>
              </a:r>
              <a:r>
                <a:rPr lang="en-US" dirty="0" err="1" smtClean="0">
                  <a:solidFill>
                    <a:schemeClr val="bg1"/>
                  </a:solidFill>
                </a:rPr>
                <a:t>SpaceX</a:t>
              </a:r>
              <a:r>
                <a:rPr lang="en-US" dirty="0" smtClean="0">
                  <a:solidFill>
                    <a:schemeClr val="bg1"/>
                  </a:solidFill>
                </a:rPr>
                <a:t> API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7128343" y="3506561"/>
            <a:ext cx="3172858" cy="1068637"/>
          </a:xfrm>
          <a:prstGeom prst="roundRect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stCxn id="2" idx="2"/>
            <a:endCxn id="9" idx="0"/>
          </p:cNvCxnSpPr>
          <p:nvPr/>
        </p:nvCxnSpPr>
        <p:spPr>
          <a:xfrm>
            <a:off x="8714772" y="3029639"/>
            <a:ext cx="0" cy="47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93166" y="3521818"/>
            <a:ext cx="2716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Concatenation of all the different data frames into one data frame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03340" y="4900182"/>
            <a:ext cx="3172858" cy="1068637"/>
          </a:xfrm>
          <a:prstGeom prst="roundRect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714772" y="4445148"/>
            <a:ext cx="0" cy="47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56728" y="4972835"/>
            <a:ext cx="2716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Fill in all the missing values with based on the other values from the data frame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beautiful soup to get the page in order to manipulate the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Scraped through the elements to identify the table of data that we need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Turned it into a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Web scraping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28343" y="1961002"/>
            <a:ext cx="3172858" cy="1068637"/>
          </a:xfrm>
          <a:prstGeom prst="roundRect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Request the page to get data by using beautiful soup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50807" y="3361406"/>
            <a:ext cx="3172858" cy="1068637"/>
          </a:xfrm>
          <a:prstGeom prst="roundRect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Identify &lt;</a:t>
            </a:r>
            <a:r>
              <a:rPr lang="en-US" dirty="0" err="1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&gt; elements to get the relevant data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714772" y="2909715"/>
            <a:ext cx="0" cy="45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128343" y="4804536"/>
            <a:ext cx="3172858" cy="1068637"/>
          </a:xfrm>
          <a:prstGeom prst="roundRect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Put all the relevant data into a pandas data frame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714772" y="4352845"/>
            <a:ext cx="0" cy="45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1819</TotalTime>
  <Words>2056</Words>
  <Application>Microsoft Office PowerPoint</Application>
  <PresentationFormat>Widescreen</PresentationFormat>
  <Paragraphs>430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Abadi</vt:lpstr>
      <vt:lpstr>IBM Plex Mono SemiBold</vt:lpstr>
      <vt:lpstr>IBM Plex Mono Text</vt:lpstr>
      <vt:lpstr>SF Pro</vt:lpstr>
      <vt:lpstr>Arial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zorigt.u</cp:lastModifiedBy>
  <cp:revision>241</cp:revision>
  <dcterms:created xsi:type="dcterms:W3CDTF">2021-04-29T18:58:34Z</dcterms:created>
  <dcterms:modified xsi:type="dcterms:W3CDTF">2022-07-14T06:46:29Z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